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8" r:id="rId1"/>
    <p:sldMasterId id="2147483871" r:id="rId2"/>
  </p:sldMasterIdLst>
  <p:notesMasterIdLst>
    <p:notesMasterId r:id="rId10"/>
  </p:notesMasterIdLst>
  <p:handoutMasterIdLst>
    <p:handoutMasterId r:id="rId11"/>
  </p:handoutMasterIdLst>
  <p:sldIdLst>
    <p:sldId id="315" r:id="rId3"/>
    <p:sldId id="327" r:id="rId4"/>
    <p:sldId id="375" r:id="rId5"/>
    <p:sldId id="321" r:id="rId6"/>
    <p:sldId id="376" r:id="rId7"/>
    <p:sldId id="377" r:id="rId8"/>
    <p:sldId id="378" r:id="rId9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YUGO, Yolanda" initials="bayugo" lastIdx="1" clrIdx="0"/>
  <p:cmAuthor id="1" name="Myrtille Montaud" initials="MM" lastIdx="3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17A9"/>
    <a:srgbClr val="008000"/>
    <a:srgbClr val="FF0066"/>
    <a:srgbClr val="0000FF"/>
    <a:srgbClr val="FF3399"/>
    <a:srgbClr val="256EFF"/>
    <a:srgbClr val="003399"/>
    <a:srgbClr val="0033CC"/>
    <a:srgbClr val="FF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36" autoAdjust="0"/>
    <p:restoredTop sz="95501" autoAdjust="0"/>
  </p:normalViewPr>
  <p:slideViewPr>
    <p:cSldViewPr>
      <p:cViewPr varScale="1">
        <p:scale>
          <a:sx n="110" d="100"/>
          <a:sy n="110" d="100"/>
        </p:scale>
        <p:origin x="11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05D9CD-D450-4837-98CC-2B6B0D7B89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266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5FB5B4-9F3D-474A-9F24-E7A61C245D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5547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E74975-8A3C-4256-9355-92CEDC6C5CED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8943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CCF7DB76-5B3A-4C37-B6C3-C54AFA896A6C}" type="slidenum">
              <a:rPr lang="en-GB" altLang="en-US">
                <a:latin typeface="Times New Roman" pitchFamily="18" charset="0"/>
                <a:cs typeface="Arial" charset="0"/>
              </a:rPr>
              <a:pPr defTabSz="930275"/>
              <a:t>3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6463" y="4737100"/>
            <a:ext cx="4992687" cy="4494213"/>
          </a:xfrm>
          <a:noFill/>
        </p:spPr>
        <p:txBody>
          <a:bodyPr lIns="94453" tIns="46397" rIns="94453" bIns="46397"/>
          <a:lstStyle/>
          <a:p>
            <a:endParaRPr lang="en-GB" altLang="en-US">
              <a:cs typeface="Arial" charset="0"/>
            </a:endParaRPr>
          </a:p>
        </p:txBody>
      </p:sp>
      <p:sp>
        <p:nvSpPr>
          <p:cNvPr id="3277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2675" y="865188"/>
            <a:ext cx="4643438" cy="3481387"/>
          </a:xfrm>
          <a:ln w="12700" cap="flat">
            <a:solidFill>
              <a:schemeClr val="tx1"/>
            </a:solidFill>
          </a:ln>
        </p:spPr>
      </p:sp>
      <p:sp>
        <p:nvSpPr>
          <p:cNvPr id="32773" name="Date Placeholder 1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6C21D6BE-ED90-4419-9AC0-7E8306761135}" type="datetime1">
              <a:rPr lang="en-US" altLang="en-US">
                <a:latin typeface="Times New Roman" pitchFamily="18" charset="0"/>
                <a:cs typeface="Arial" charset="0"/>
              </a:rPr>
              <a:pPr defTabSz="930275"/>
              <a:t>6/13/2018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591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CCF7DB76-5B3A-4C37-B6C3-C54AFA896A6C}" type="slidenum">
              <a:rPr lang="en-GB" altLang="en-US">
                <a:latin typeface="Times New Roman" pitchFamily="18" charset="0"/>
                <a:cs typeface="Arial" charset="0"/>
              </a:rPr>
              <a:pPr defTabSz="930275"/>
              <a:t>4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6463" y="4737100"/>
            <a:ext cx="4992687" cy="4494213"/>
          </a:xfrm>
          <a:noFill/>
        </p:spPr>
        <p:txBody>
          <a:bodyPr lIns="94453" tIns="46397" rIns="94453" bIns="46397"/>
          <a:lstStyle/>
          <a:p>
            <a:endParaRPr lang="en-GB" altLang="en-US">
              <a:cs typeface="Arial" charset="0"/>
            </a:endParaRPr>
          </a:p>
        </p:txBody>
      </p:sp>
      <p:sp>
        <p:nvSpPr>
          <p:cNvPr id="3277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2675" y="865188"/>
            <a:ext cx="4643438" cy="3481387"/>
          </a:xfrm>
          <a:ln w="12700" cap="flat">
            <a:solidFill>
              <a:schemeClr val="tx1"/>
            </a:solidFill>
          </a:ln>
        </p:spPr>
      </p:sp>
      <p:sp>
        <p:nvSpPr>
          <p:cNvPr id="32773" name="Date Placeholder 1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6C21D6BE-ED90-4419-9AC0-7E8306761135}" type="datetime1">
              <a:rPr lang="en-US" altLang="en-US">
                <a:latin typeface="Times New Roman" pitchFamily="18" charset="0"/>
                <a:cs typeface="Arial" charset="0"/>
              </a:rPr>
              <a:pPr defTabSz="930275"/>
              <a:t>6/13/2018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05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CCF7DB76-5B3A-4C37-B6C3-C54AFA896A6C}" type="slidenum">
              <a:rPr lang="en-GB" altLang="en-US">
                <a:latin typeface="Times New Roman" pitchFamily="18" charset="0"/>
                <a:cs typeface="Arial" charset="0"/>
              </a:rPr>
              <a:pPr defTabSz="930275"/>
              <a:t>5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6463" y="4737100"/>
            <a:ext cx="4992687" cy="4494213"/>
          </a:xfrm>
          <a:noFill/>
        </p:spPr>
        <p:txBody>
          <a:bodyPr lIns="94453" tIns="46397" rIns="94453" bIns="46397"/>
          <a:lstStyle/>
          <a:p>
            <a:endParaRPr lang="en-GB" altLang="en-US">
              <a:cs typeface="Arial" charset="0"/>
            </a:endParaRPr>
          </a:p>
        </p:txBody>
      </p:sp>
      <p:sp>
        <p:nvSpPr>
          <p:cNvPr id="3277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2675" y="865188"/>
            <a:ext cx="4643438" cy="3481387"/>
          </a:xfrm>
          <a:ln w="12700" cap="flat">
            <a:solidFill>
              <a:schemeClr val="tx1"/>
            </a:solidFill>
          </a:ln>
        </p:spPr>
      </p:sp>
      <p:sp>
        <p:nvSpPr>
          <p:cNvPr id="32773" name="Date Placeholder 1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6C21D6BE-ED90-4419-9AC0-7E8306761135}" type="datetime1">
              <a:rPr lang="en-US" altLang="en-US">
                <a:latin typeface="Times New Roman" pitchFamily="18" charset="0"/>
                <a:cs typeface="Arial" charset="0"/>
              </a:rPr>
              <a:pPr defTabSz="930275"/>
              <a:t>6/13/2018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00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9A4883-64EB-4C5B-9D6C-EF4C822460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466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D93AD5C-A72B-493C-B2A3-A338E1E69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765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5BAE9A-BD41-4178-8ADE-B4C4D20F9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0242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0E46E6-2111-4765-A6A7-521FECD4B1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1775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BB60-779C-4FB1-8215-00F4310262B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36E5-32A9-4118-A3C0-99CAEF166D1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678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BB60-779C-4FB1-8215-00F4310262B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36E5-32A9-4118-A3C0-99CAEF166D1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7422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BB60-779C-4FB1-8215-00F4310262B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36E5-32A9-4118-A3C0-99CAEF166D1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3243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BB60-779C-4FB1-8215-00F4310262B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36E5-32A9-4118-A3C0-99CAEF166D1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177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BB60-779C-4FB1-8215-00F4310262B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36E5-32A9-4118-A3C0-99CAEF166D1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0742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BB60-779C-4FB1-8215-00F4310262B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36E5-32A9-4118-A3C0-99CAEF166D1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9911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BB60-779C-4FB1-8215-00F4310262B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36E5-32A9-4118-A3C0-99CAEF166D1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160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2C9739-29E4-41C1-A1F0-E51BB5A7E6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2981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BB60-779C-4FB1-8215-00F4310262B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36E5-32A9-4118-A3C0-99CAEF166D1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9674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BB60-779C-4FB1-8215-00F4310262B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36E5-32A9-4118-A3C0-99CAEF166D1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3027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BB60-779C-4FB1-8215-00F4310262B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36E5-32A9-4118-A3C0-99CAEF166D1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4834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BB60-779C-4FB1-8215-00F4310262B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36E5-32A9-4118-A3C0-99CAEF166D1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958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593933-5760-4B91-9CB1-63B6333CF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252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B832C7-3C82-4946-A30F-D7D7B8194E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49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F5A30-8240-418B-BBB9-762AACD2B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1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8946A6-D8E6-4A9A-A64E-AB077D465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446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22F5F9-79F1-41F0-9EE7-E5808EBA1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830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4B5121-4964-4868-8A82-3D743F799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837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E613DC-4583-468E-B11C-BFA6EEA834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23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023CA5C-6A36-4E00-B69B-20CF574ABB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3BA5DFF5-C0B1-4D2F-814C-8D2D34D01946}" type="slidenum">
              <a:rPr lang="en-US" sz="1600" smtClean="0">
                <a:solidFill>
                  <a:schemeClr val="bg1"/>
                </a:solidFill>
              </a:rPr>
              <a:pPr eaLnBrk="1" hangingPunct="1">
                <a:defRPr/>
              </a:pPr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7142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fr-FR" sz="1200">
                <a:solidFill>
                  <a:schemeClr val="bg1"/>
                </a:solidFill>
                <a:latin typeface="Arial Narrow" pitchFamily="34" charset="0"/>
              </a:rPr>
              <a:t>Formation des Équipes d’Intervention Rapide</a:t>
            </a:r>
            <a:endParaRPr lang="en-GB" sz="120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162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2BB60-779C-4FB1-8215-00F4310262B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736E5-32A9-4118-A3C0-99CAEF166D1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887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ubtitle 2"/>
          <p:cNvSpPr>
            <a:spLocks noGrp="1"/>
          </p:cNvSpPr>
          <p:nvPr>
            <p:ph type="subTitle" idx="4294967295"/>
          </p:nvPr>
        </p:nvSpPr>
        <p:spPr>
          <a:xfrm>
            <a:off x="0" y="4619600"/>
            <a:ext cx="9144000" cy="609600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 algn="l" eaLnBrk="1" hangingPunct="1">
              <a:buNone/>
            </a:pPr>
            <a:r>
              <a:rPr lang="en-US" altLang="en-US" b="1" dirty="0">
                <a:solidFill>
                  <a:srgbClr val="002060"/>
                </a:solidFill>
                <a:cs typeface="Arial" charset="0"/>
              </a:rPr>
              <a:t>B6.4 Exercice : quels équipements de protection </a:t>
            </a:r>
            <a:r>
              <a:rPr lang="en-US" altLang="en-US" b="1" dirty="0" err="1">
                <a:solidFill>
                  <a:srgbClr val="002060"/>
                </a:solidFill>
                <a:cs typeface="Arial" charset="0"/>
              </a:rPr>
              <a:t>individuelle</a:t>
            </a:r>
            <a:r>
              <a:rPr lang="en-US" altLang="en-US" b="1" dirty="0">
                <a:solidFill>
                  <a:srgbClr val="002060"/>
                </a:solidFill>
                <a:cs typeface="Arial" charset="0"/>
              </a:rPr>
              <a:t> (EPI) </a:t>
            </a:r>
            <a:r>
              <a:rPr lang="en-US" altLang="en-US" b="1" dirty="0" err="1">
                <a:solidFill>
                  <a:srgbClr val="002060"/>
                </a:solidFill>
                <a:cs typeface="Arial" charset="0"/>
              </a:rPr>
              <a:t>dois</a:t>
            </a:r>
            <a:r>
              <a:rPr lang="en-US" altLang="en-US" b="1" dirty="0">
                <a:solidFill>
                  <a:srgbClr val="002060"/>
                </a:solidFill>
                <a:cs typeface="Arial" charset="0"/>
              </a:rPr>
              <a:t>-je porter ?</a:t>
            </a:r>
          </a:p>
          <a:p>
            <a:pPr marL="0" indent="0" algn="l" eaLnBrk="1" hangingPunct="1">
              <a:buNone/>
            </a:pPr>
            <a:r>
              <a:rPr lang="en-US" altLang="en-US" sz="2000" b="1" dirty="0">
                <a:solidFill>
                  <a:srgbClr val="002060"/>
                </a:solidFill>
                <a:cs typeface="Arial" charset="0"/>
              </a:rPr>
              <a:t>Durée : 30 min</a:t>
            </a:r>
            <a:br>
              <a:rPr lang="en-US" altLang="en-US" b="1" dirty="0">
                <a:solidFill>
                  <a:srgbClr val="002060"/>
                </a:solidFill>
                <a:cs typeface="Arial" charset="0"/>
              </a:rPr>
            </a:br>
            <a:endParaRPr lang="en-US" altLang="en-US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7173" name="Title 1"/>
          <p:cNvSpPr>
            <a:spLocks noGrp="1"/>
          </p:cNvSpPr>
          <p:nvPr>
            <p:ph type="ctrTitle" idx="4294967295"/>
          </p:nvPr>
        </p:nvSpPr>
        <p:spPr>
          <a:xfrm>
            <a:off x="2987825" y="84138"/>
            <a:ext cx="6156176" cy="1752600"/>
          </a:xfrm>
        </p:spPr>
        <p:txBody>
          <a:bodyPr>
            <a:normAutofit/>
          </a:bodyPr>
          <a:lstStyle/>
          <a:p>
            <a:pPr algn="r"/>
            <a:r>
              <a:rPr lang="en-US" altLang="en-US" sz="3600" b="1" dirty="0">
                <a:solidFill>
                  <a:srgbClr val="0070C0"/>
                </a:solidFill>
                <a:cs typeface="Arial" charset="0"/>
              </a:rPr>
              <a:t>Formation des</a:t>
            </a:r>
            <a:br>
              <a:rPr lang="en-US" altLang="en-US" sz="3600" b="1" dirty="0">
                <a:solidFill>
                  <a:srgbClr val="0070C0"/>
                </a:solidFill>
                <a:cs typeface="Arial" charset="0"/>
              </a:rPr>
            </a:br>
            <a:r>
              <a:rPr lang="en-US" altLang="en-US" sz="3600" b="1" dirty="0" err="1">
                <a:solidFill>
                  <a:srgbClr val="002060"/>
                </a:solidFill>
                <a:cs typeface="Arial" charset="0"/>
              </a:rPr>
              <a:t>Équipes</a:t>
            </a:r>
            <a:r>
              <a:rPr lang="en-US" altLang="en-US" sz="3600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  <a:cs typeface="Arial" charset="0"/>
              </a:rPr>
              <a:t>d’Intervention</a:t>
            </a:r>
            <a:r>
              <a:rPr lang="en-US" altLang="en-US" sz="3600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  <a:cs typeface="Arial" charset="0"/>
              </a:rPr>
              <a:t>Rapide</a:t>
            </a:r>
            <a:endParaRPr lang="en-US" altLang="en-US" sz="3600" b="1" dirty="0">
              <a:solidFill>
                <a:srgbClr val="0070C0"/>
              </a:solidFill>
              <a:cs typeface="Arial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F43A1A-64CB-48FA-BB0B-BCEAA00EAD73}"/>
              </a:ext>
            </a:extLst>
          </p:cNvPr>
          <p:cNvSpPr txBox="1"/>
          <p:nvPr/>
        </p:nvSpPr>
        <p:spPr>
          <a:xfrm>
            <a:off x="47645" y="6505599"/>
            <a:ext cx="2004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Mise à jour: mars 2016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4000" b="1" dirty="0">
                <a:solidFill>
                  <a:srgbClr val="002060"/>
                </a:solidFill>
              </a:rPr>
              <a:t>Objectifs d'apprentissage</a:t>
            </a:r>
            <a:endParaRPr lang="en-GB" sz="4000" b="1" dirty="0">
              <a:solidFill>
                <a:srgbClr val="002060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fr-FR" sz="2400" dirty="0"/>
              <a:t>À la fin de cette session, vous devriez être en mesure: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De classer les risques en fonction des différents scénarios possibles dans le contexte d'une flambée de maladie à virus Ebola (MVE) ;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/>
              <a:t>D’identifier</a:t>
            </a:r>
            <a:r>
              <a:rPr lang="en-US" sz="2400" dirty="0"/>
              <a:t> les EPI </a:t>
            </a:r>
            <a:r>
              <a:rPr lang="en-US" sz="2400" dirty="0" err="1"/>
              <a:t>nécessaires</a:t>
            </a:r>
            <a:r>
              <a:rPr lang="en-US" sz="2400" dirty="0"/>
              <a:t> pour </a:t>
            </a:r>
            <a:r>
              <a:rPr lang="en-US" sz="2400" dirty="0" err="1"/>
              <a:t>que</a:t>
            </a:r>
            <a:r>
              <a:rPr lang="en-US" sz="2400" dirty="0"/>
              <a:t> </a:t>
            </a:r>
            <a:r>
              <a:rPr lang="en-US" sz="2400" dirty="0" err="1"/>
              <a:t>l’EIR</a:t>
            </a:r>
            <a:r>
              <a:rPr lang="en-US" sz="2400" dirty="0"/>
              <a:t> assure une bonne prévention et </a:t>
            </a:r>
            <a:r>
              <a:rPr lang="en-US" sz="2400" dirty="0" err="1"/>
              <a:t>contrôle</a:t>
            </a:r>
            <a:r>
              <a:rPr lang="en-US" sz="2400" dirty="0"/>
              <a:t> des infections dans différentes situations en fonction du niveau de risque dans le contexte d'une flambée de MVE.</a:t>
            </a:r>
            <a:endParaRPr lang="fr-FR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97768"/>
            <a:ext cx="8229600" cy="11430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24" tIns="44418" rIns="90424" bIns="44418" anchor="t"/>
          <a:lstStyle/>
          <a:p>
            <a:pPr>
              <a:defRPr/>
            </a:pPr>
            <a:r>
              <a:rPr lang="fr-FR" altLang="en-US" sz="4000" b="1" dirty="0">
                <a:solidFill>
                  <a:srgbClr val="002060"/>
                </a:solidFill>
                <a:latin typeface="+mn-lt"/>
                <a:ea typeface="Calibri" pitchFamily="34" charset="0"/>
                <a:cs typeface="Calibri" pitchFamily="34" charset="0"/>
              </a:rPr>
              <a:t>Scénarios</a:t>
            </a:r>
            <a:endParaRPr lang="en-GB" altLang="en-US" sz="4000" b="1" dirty="0">
              <a:solidFill>
                <a:srgbClr val="002060"/>
              </a:solidFill>
              <a:latin typeface="+mn-lt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45" t="34995" r="28573" b="15980"/>
          <a:stretch/>
        </p:blipFill>
        <p:spPr bwMode="auto">
          <a:xfrm>
            <a:off x="971601" y="939362"/>
            <a:ext cx="6895394" cy="5130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5569783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24" tIns="44418" rIns="90424" bIns="44418" anchor="t"/>
          <a:lstStyle/>
          <a:p>
            <a:pPr>
              <a:defRPr/>
            </a:pPr>
            <a:r>
              <a:rPr lang="fr-FR" altLang="en-US" sz="4000" b="1" dirty="0">
                <a:solidFill>
                  <a:srgbClr val="002060"/>
                </a:solidFill>
                <a:latin typeface="+mn-lt"/>
                <a:ea typeface="Calibri" pitchFamily="34" charset="0"/>
                <a:cs typeface="Calibri" pitchFamily="34" charset="0"/>
              </a:rPr>
              <a:t>Instructions</a:t>
            </a:r>
            <a:endParaRPr lang="en-GB" altLang="en-US" sz="4000" b="1" dirty="0">
              <a:solidFill>
                <a:srgbClr val="002060"/>
              </a:solidFill>
              <a:latin typeface="+mn-lt"/>
              <a:ea typeface="Calibri" pitchFamily="34" charset="0"/>
              <a:cs typeface="Calibri" pitchFamily="34" charset="0"/>
            </a:endParaRP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24744"/>
            <a:ext cx="8229600" cy="4525963"/>
          </a:xfrm>
        </p:spPr>
        <p:txBody>
          <a:bodyPr lIns="91376" tIns="45688" rIns="91376" bIns="45688"/>
          <a:lstStyle/>
          <a:p>
            <a:pPr marL="0" indent="0" algn="just">
              <a:spcBef>
                <a:spcPts val="600"/>
              </a:spcBef>
              <a:buNone/>
            </a:pPr>
            <a:r>
              <a:rPr lang="en-US" altLang="en-US" sz="2400" dirty="0">
                <a:cs typeface="Calibri" pitchFamily="34" charset="0"/>
              </a:rPr>
              <a:t>En fonction des différents scénarios figurant dans la 1ère colonne du tableau de la </a:t>
            </a:r>
            <a:r>
              <a:rPr lang="en-US" altLang="en-US" sz="2400" dirty="0" err="1">
                <a:cs typeface="Calibri" pitchFamily="34" charset="0"/>
              </a:rPr>
              <a:t>diapositive</a:t>
            </a:r>
            <a:r>
              <a:rPr lang="en-US" altLang="en-US" sz="2400" dirty="0">
                <a:cs typeface="Calibri" pitchFamily="34" charset="0"/>
              </a:rPr>
              <a:t> </a:t>
            </a:r>
            <a:r>
              <a:rPr lang="en-US" altLang="en-US" sz="2400" dirty="0" err="1">
                <a:cs typeface="Calibri" pitchFamily="34" charset="0"/>
              </a:rPr>
              <a:t>précédente</a:t>
            </a:r>
            <a:r>
              <a:rPr lang="en-US" altLang="en-US" sz="2400" dirty="0">
                <a:cs typeface="Calibri" pitchFamily="34" charset="0"/>
              </a:rPr>
              <a:t> : </a:t>
            </a:r>
          </a:p>
          <a:p>
            <a:pPr marL="0" indent="0" algn="just">
              <a:spcBef>
                <a:spcPts val="600"/>
              </a:spcBef>
              <a:buNone/>
            </a:pPr>
            <a:endParaRPr lang="en-US" altLang="en-US" sz="1600" dirty="0">
              <a:cs typeface="Calibri" pitchFamily="34" charset="0"/>
            </a:endParaRPr>
          </a:p>
          <a:p>
            <a:pPr marL="457200" indent="-457200" algn="just">
              <a:spcBef>
                <a:spcPts val="0"/>
              </a:spcBef>
              <a:buFont typeface="+mj-lt"/>
              <a:buAutoNum type="arabicPeriod"/>
            </a:pPr>
            <a:r>
              <a:rPr lang="en-US" altLang="en-US" sz="2400" dirty="0" err="1">
                <a:cs typeface="Calibri" pitchFamily="34" charset="0"/>
              </a:rPr>
              <a:t>Classez</a:t>
            </a:r>
            <a:r>
              <a:rPr lang="en-US" altLang="en-US" sz="2400" dirty="0">
                <a:cs typeface="Calibri" pitchFamily="34" charset="0"/>
              </a:rPr>
              <a:t> le risque (élevé/faible à indiquer dans la colonne « RISQUE »).</a:t>
            </a:r>
          </a:p>
          <a:p>
            <a:pPr marL="457200" indent="-457200" algn="just">
              <a:spcBef>
                <a:spcPts val="0"/>
              </a:spcBef>
              <a:buFont typeface="+mj-lt"/>
              <a:buAutoNum type="arabicPeriod"/>
            </a:pPr>
            <a:endParaRPr lang="en-US" altLang="en-US" sz="1600" dirty="0">
              <a:cs typeface="Calibri" pitchFamily="34" charset="0"/>
            </a:endParaRPr>
          </a:p>
          <a:p>
            <a:pPr marL="457200" indent="-457200" algn="just">
              <a:spcBef>
                <a:spcPts val="0"/>
              </a:spcBef>
              <a:buFont typeface="+mj-lt"/>
              <a:buAutoNum type="arabicPeriod"/>
            </a:pPr>
            <a:r>
              <a:rPr lang="en-US" altLang="en-US" sz="2400" dirty="0">
                <a:cs typeface="Calibri" pitchFamily="34" charset="0"/>
              </a:rPr>
              <a:t>Pour chaque scénario, indiquez les équipements dont les EIR </a:t>
            </a:r>
            <a:r>
              <a:rPr lang="en-US" altLang="en-US" sz="2400" dirty="0" err="1">
                <a:cs typeface="Calibri" pitchFamily="34" charset="0"/>
              </a:rPr>
              <a:t>ont</a:t>
            </a:r>
            <a:r>
              <a:rPr lang="en-US" altLang="en-US" sz="2400" dirty="0">
                <a:cs typeface="Calibri" pitchFamily="34" charset="0"/>
              </a:rPr>
              <a:t> besoin pour assurer une bonne prévention et lutte </a:t>
            </a:r>
            <a:r>
              <a:rPr lang="en-US" altLang="en-US" sz="2400" dirty="0" err="1">
                <a:cs typeface="Calibri" pitchFamily="34" charset="0"/>
              </a:rPr>
              <a:t>contre</a:t>
            </a:r>
            <a:r>
              <a:rPr lang="en-US" altLang="en-US" sz="2400" dirty="0">
                <a:cs typeface="Calibri" pitchFamily="34" charset="0"/>
              </a:rPr>
              <a:t> les infections dans le contexte d'une éventuelle flambée de MVE, en précisant « Oui » ou « Non » dans les colonnes correspondantes. N'hésitez pas à ajouter des précisions selon les besoins.</a:t>
            </a:r>
          </a:p>
          <a:p>
            <a:pPr marL="0" indent="0" algn="just">
              <a:spcBef>
                <a:spcPts val="600"/>
              </a:spcBef>
              <a:buNone/>
            </a:pPr>
            <a:endParaRPr lang="en-GB" altLang="en-US" sz="2800" dirty="0">
              <a:cs typeface="Calibri" pitchFamily="34" charset="0"/>
            </a:endParaRP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-18256"/>
            <a:ext cx="8229600" cy="11430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24" tIns="44418" rIns="90424" bIns="44418" anchor="t"/>
          <a:lstStyle/>
          <a:p>
            <a:pPr>
              <a:defRPr/>
            </a:pPr>
            <a:r>
              <a:rPr lang="fr-FR" altLang="en-US" sz="4000" b="1" dirty="0">
                <a:solidFill>
                  <a:srgbClr val="002060"/>
                </a:solidFill>
                <a:latin typeface="+mn-lt"/>
                <a:ea typeface="Calibri" pitchFamily="34" charset="0"/>
                <a:cs typeface="Calibri" pitchFamily="34" charset="0"/>
              </a:rPr>
              <a:t>Bilan</a:t>
            </a:r>
            <a:endParaRPr lang="en-GB" altLang="en-US" sz="4000" b="1" dirty="0">
              <a:solidFill>
                <a:srgbClr val="002060"/>
              </a:solidFill>
              <a:latin typeface="+mn-lt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85" t="31429" r="29762" b="21524"/>
          <a:stretch/>
        </p:blipFill>
        <p:spPr bwMode="auto">
          <a:xfrm>
            <a:off x="1071686" y="723714"/>
            <a:ext cx="7000629" cy="5353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9029033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>
            <a:extLst>
              <a:ext uri="{FF2B5EF4-FFF2-40B4-BE49-F238E27FC236}">
                <a16:creationId xmlns:a16="http://schemas.microsoft.com/office/drawing/2014/main" id="{F5260726-2A4B-4BD0-B457-823C33C0A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3600" b="1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101379" name="Content Placeholder 2">
            <a:extLst>
              <a:ext uri="{FF2B5EF4-FFF2-40B4-BE49-F238E27FC236}">
                <a16:creationId xmlns:a16="http://schemas.microsoft.com/office/drawing/2014/main" id="{92096D0F-4967-49F5-B8D5-BAAD3E8D2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500" b="1"/>
              <a:t>WHO Health Security Learning Platform - </a:t>
            </a:r>
            <a:r>
              <a:rPr lang="en-US" altLang="en-US" sz="1400" b="1"/>
              <a:t>Training Materials</a:t>
            </a:r>
            <a:endParaRPr lang="en-US" altLang="en-US" sz="1500" b="1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b="1"/>
              <a:t>Plateforme d’Apprentissage de l'OMS sur la Sécurité Sanitaire - Matériel de formation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Ces matériels de formation de l'OMS sont © Organisation mondiale de la Santé (OMS) 2018. Tous droits réservés.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500" u="sng">
                <a:hlinkClick r:id="rId2"/>
              </a:rPr>
              <a:t>https://extranet.who.int/hslp</a:t>
            </a:r>
            <a:endParaRPr lang="en-US" altLang="en-US" sz="1500" u="sng"/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500">
                <a:hlinkClick r:id="rId3"/>
              </a:rPr>
              <a:t>ihrhrt@who.int</a:t>
            </a:r>
            <a:r>
              <a:rPr lang="fr-FR" altLang="en-US" sz="1500"/>
              <a:t> </a:t>
            </a:r>
            <a:endParaRPr lang="en-US" altLang="en-US" sz="1500"/>
          </a:p>
        </p:txBody>
      </p:sp>
    </p:spTree>
    <p:extLst>
      <p:ext uri="{BB962C8B-B14F-4D97-AF65-F5344CB8AC3E}">
        <p14:creationId xmlns:p14="http://schemas.microsoft.com/office/powerpoint/2010/main" val="494366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3"/>
          <p:cNvSpPr>
            <a:spLocks noGrp="1"/>
          </p:cNvSpPr>
          <p:nvPr>
            <p:ph type="title"/>
          </p:nvPr>
        </p:nvSpPr>
        <p:spPr>
          <a:xfrm>
            <a:off x="469076" y="2685329"/>
            <a:ext cx="8229600" cy="1143000"/>
          </a:xfrm>
        </p:spPr>
        <p:txBody>
          <a:bodyPr/>
          <a:lstStyle/>
          <a:p>
            <a:r>
              <a:rPr lang="en-ZW" altLang="en-US" sz="6000" b="1" i="1" dirty="0">
                <a:solidFill>
                  <a:srgbClr val="002060"/>
                </a:solidFill>
              </a:rPr>
              <a:t>Merci !</a:t>
            </a:r>
          </a:p>
        </p:txBody>
      </p:sp>
    </p:spTree>
    <p:extLst>
      <p:ext uri="{BB962C8B-B14F-4D97-AF65-F5344CB8AC3E}">
        <p14:creationId xmlns:p14="http://schemas.microsoft.com/office/powerpoint/2010/main" val="1420440289"/>
      </p:ext>
    </p:extLst>
  </p:cSld>
  <p:clrMapOvr>
    <a:masterClrMapping/>
  </p:clrMapOvr>
</p:sld>
</file>

<file path=ppt/theme/theme1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3856</TotalTime>
  <Words>272</Words>
  <Application>Microsoft Office PowerPoint</Application>
  <PresentationFormat>On-screen Show (4:3)</PresentationFormat>
  <Paragraphs>35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Calibri</vt:lpstr>
      <vt:lpstr>Times New Roman</vt:lpstr>
      <vt:lpstr>RC 59 Template EN</vt:lpstr>
      <vt:lpstr>Custom Design</vt:lpstr>
      <vt:lpstr>Formation des Équipes d’Intervention Rapide</vt:lpstr>
      <vt:lpstr>Objectifs d'apprentissage</vt:lpstr>
      <vt:lpstr>Scénarios</vt:lpstr>
      <vt:lpstr>Instructions</vt:lpstr>
      <vt:lpstr>Bilan</vt:lpstr>
      <vt:lpstr>Clause de non-responsabilité</vt:lpstr>
      <vt:lpstr>Merci 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268</cp:revision>
  <cp:lastPrinted>2013-10-01T07:19:12Z</cp:lastPrinted>
  <dcterms:created xsi:type="dcterms:W3CDTF">2006-12-04T14:06:57Z</dcterms:created>
  <dcterms:modified xsi:type="dcterms:W3CDTF">2018-06-13T14:15:13Z</dcterms:modified>
</cp:coreProperties>
</file>